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322" y="3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855001" y="5907499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312" y="3476624"/>
                </a:moveTo>
                <a:lnTo>
                  <a:pt x="0" y="1738312"/>
                </a:lnTo>
                <a:lnTo>
                  <a:pt x="1738312" y="0"/>
                </a:lnTo>
                <a:lnTo>
                  <a:pt x="2432998" y="694685"/>
                </a:lnTo>
                <a:lnTo>
                  <a:pt x="2432998" y="2781938"/>
                </a:lnTo>
                <a:lnTo>
                  <a:pt x="1738312" y="347662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716814" y="8595250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2401122" y="1691748"/>
                </a:moveTo>
                <a:lnTo>
                  <a:pt x="0" y="1691748"/>
                </a:lnTo>
                <a:lnTo>
                  <a:pt x="1691748" y="0"/>
                </a:lnTo>
                <a:lnTo>
                  <a:pt x="2892309" y="1200560"/>
                </a:lnTo>
                <a:lnTo>
                  <a:pt x="2401122" y="1691748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132499" y="8057499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774403" y="2229500"/>
                </a:moveTo>
                <a:lnTo>
                  <a:pt x="490625" y="2229500"/>
                </a:lnTo>
                <a:lnTo>
                  <a:pt x="0" y="1740812"/>
                </a:lnTo>
                <a:lnTo>
                  <a:pt x="1738312" y="0"/>
                </a:lnTo>
                <a:lnTo>
                  <a:pt x="2371108" y="632795"/>
                </a:lnTo>
                <a:lnTo>
                  <a:pt x="774403" y="22295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1900000" y="6899999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5271438" y="3387000"/>
                </a:moveTo>
                <a:lnTo>
                  <a:pt x="501140" y="3387000"/>
                </a:lnTo>
                <a:lnTo>
                  <a:pt x="0" y="2886076"/>
                </a:lnTo>
                <a:lnTo>
                  <a:pt x="2887321" y="0"/>
                </a:lnTo>
                <a:lnTo>
                  <a:pt x="5772144" y="2886076"/>
                </a:lnTo>
                <a:lnTo>
                  <a:pt x="5271438" y="3387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271009" y="2506009"/>
                </a:moveTo>
                <a:lnTo>
                  <a:pt x="0" y="2234836"/>
                </a:lnTo>
                <a:lnTo>
                  <a:pt x="0" y="0"/>
                </a:lnTo>
                <a:lnTo>
                  <a:pt x="1909362" y="0"/>
                </a:lnTo>
                <a:lnTo>
                  <a:pt x="2343947" y="434322"/>
                </a:lnTo>
                <a:lnTo>
                  <a:pt x="271009" y="250600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56175" y="1970383"/>
            <a:ext cx="7988348" cy="1387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109772" y="3865430"/>
            <a:ext cx="10081154" cy="3248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553" y="2598902"/>
            <a:ext cx="7755890" cy="2270493"/>
          </a:xfrm>
          <a:prstGeom prst="rect">
            <a:avLst/>
          </a:prstGeom>
        </p:spPr>
        <p:txBody>
          <a:bodyPr vert="horz" wrap="square" lIns="0" tIns="216535" rIns="0" bIns="0" rtlCol="0">
            <a:spAutoFit/>
          </a:bodyPr>
          <a:lstStyle/>
          <a:p>
            <a:pPr marL="12700" marR="5080">
              <a:lnSpc>
                <a:spcPts val="8020"/>
              </a:lnSpc>
              <a:spcBef>
                <a:spcPts val="1705"/>
              </a:spcBef>
            </a:pPr>
            <a:r>
              <a:rPr lang="en-US" sz="8000" spc="335" dirty="0">
                <a:solidFill>
                  <a:srgbClr val="FFFFFF"/>
                </a:solidFill>
                <a:latin typeface="Cambria"/>
                <a:cs typeface="Cambria"/>
              </a:rPr>
              <a:t>World Cup 2023 Data Analysis</a:t>
            </a:r>
            <a:endParaRPr sz="8000" dirty="0">
              <a:latin typeface="Cambria"/>
              <a:cs typeface="Cambr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511" y="0"/>
            <a:ext cx="9144000" cy="9381490"/>
            <a:chOff x="9144511" y="0"/>
            <a:chExt cx="9144000" cy="938149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11" y="4056564"/>
              <a:ext cx="5324392" cy="53243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09715" y="0"/>
              <a:ext cx="6478283" cy="740741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86" y="0"/>
            <a:ext cx="18278475" cy="10287000"/>
            <a:chOff x="5286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6" y="5792"/>
              <a:ext cx="18278474" cy="10281207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8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4"/>
                  </a:moveTo>
                  <a:lnTo>
                    <a:pt x="0" y="3222962"/>
                  </a:lnTo>
                  <a:lnTo>
                    <a:pt x="3224212" y="0"/>
                  </a:lnTo>
                  <a:lnTo>
                    <a:pt x="6448424" y="3222961"/>
                  </a:lnTo>
                  <a:lnTo>
                    <a:pt x="3224212" y="64484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59244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3224212" y="3677229"/>
                  </a:moveTo>
                  <a:lnTo>
                    <a:pt x="0" y="453017"/>
                  </a:lnTo>
                  <a:lnTo>
                    <a:pt x="453017" y="0"/>
                  </a:lnTo>
                  <a:lnTo>
                    <a:pt x="5995407" y="0"/>
                  </a:lnTo>
                  <a:lnTo>
                    <a:pt x="6448424" y="453017"/>
                  </a:lnTo>
                  <a:lnTo>
                    <a:pt x="3224212" y="36772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05275" y="2896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4" y="10277474"/>
                  </a:moveTo>
                  <a:lnTo>
                    <a:pt x="0" y="10277474"/>
                  </a:lnTo>
                  <a:lnTo>
                    <a:pt x="0" y="0"/>
                  </a:lnTo>
                  <a:lnTo>
                    <a:pt x="7077074" y="0"/>
                  </a:lnTo>
                  <a:lnTo>
                    <a:pt x="7077074" y="10277474"/>
                  </a:lnTo>
                  <a:close/>
                </a:path>
              </a:pathLst>
            </a:custGeom>
            <a:solidFill>
              <a:srgbClr val="2829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1348704" y="1696023"/>
            <a:ext cx="656590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04" dirty="0"/>
              <a:t>Introduction</a:t>
            </a:r>
            <a:r>
              <a:rPr sz="4800" spc="114" dirty="0"/>
              <a:t> </a:t>
            </a:r>
            <a:r>
              <a:rPr sz="4800" spc="195" dirty="0"/>
              <a:t>to</a:t>
            </a:r>
            <a:r>
              <a:rPr sz="4800" spc="114" dirty="0"/>
              <a:t> </a:t>
            </a:r>
            <a:r>
              <a:rPr sz="4800" spc="200" dirty="0"/>
              <a:t>Cricket</a:t>
            </a:r>
            <a:endParaRPr sz="4800"/>
          </a:p>
        </p:txBody>
      </p:sp>
      <p:sp>
        <p:nvSpPr>
          <p:cNvPr id="13" name="object 13"/>
          <p:cNvSpPr txBox="1"/>
          <p:nvPr/>
        </p:nvSpPr>
        <p:spPr>
          <a:xfrm>
            <a:off x="11956986" y="3592341"/>
            <a:ext cx="6012180" cy="3313429"/>
          </a:xfrm>
          <a:prstGeom prst="rect">
            <a:avLst/>
          </a:prstGeom>
        </p:spPr>
        <p:txBody>
          <a:bodyPr vert="horz" wrap="square" lIns="0" tIns="27940" rIns="0" bIns="0" rtlCol="0">
            <a:spAutoFit/>
          </a:bodyPr>
          <a:lstStyle/>
          <a:p>
            <a:pPr marL="331470" marR="5080" indent="587375" algn="r">
              <a:lnSpc>
                <a:spcPts val="3220"/>
              </a:lnSpc>
              <a:spcBef>
                <a:spcPts val="220"/>
              </a:spcBef>
            </a:pPr>
            <a:r>
              <a:rPr sz="2700" spc="35" dirty="0">
                <a:solidFill>
                  <a:schemeClr val="bg1"/>
                </a:solidFill>
                <a:latin typeface="Microsoft Sans Serif"/>
                <a:cs typeface="Microsoft Sans Serif"/>
              </a:rPr>
              <a:t>Cricket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dirty="0">
                <a:solidFill>
                  <a:schemeClr val="bg1"/>
                </a:solidFill>
                <a:latin typeface="Microsoft Sans Serif"/>
                <a:cs typeface="Microsoft Sans Serif"/>
              </a:rPr>
              <a:t>is</a:t>
            </a:r>
            <a:r>
              <a:rPr sz="2700" spc="-2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-5" dirty="0">
                <a:solidFill>
                  <a:schemeClr val="bg1"/>
                </a:solidFill>
                <a:latin typeface="Microsoft Sans Serif"/>
                <a:cs typeface="Microsoft Sans Serif"/>
              </a:rPr>
              <a:t>a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20" dirty="0">
                <a:solidFill>
                  <a:schemeClr val="bg1"/>
                </a:solidFill>
                <a:latin typeface="Microsoft Sans Serif"/>
                <a:cs typeface="Microsoft Sans Serif"/>
              </a:rPr>
              <a:t>popular</a:t>
            </a:r>
            <a:r>
              <a:rPr sz="2700" spc="-2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70" dirty="0">
                <a:solidFill>
                  <a:schemeClr val="bg1"/>
                </a:solidFill>
                <a:latin typeface="Microsoft Sans Serif"/>
                <a:cs typeface="Microsoft Sans Serif"/>
              </a:rPr>
              <a:t>bat-and-ball </a:t>
            </a:r>
            <a:r>
              <a:rPr sz="2700" spc="-70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Microsoft Sans Serif"/>
                <a:cs typeface="Microsoft Sans Serif"/>
              </a:rPr>
              <a:t>game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chemeClr val="bg1"/>
                </a:solidFill>
                <a:latin typeface="Microsoft Sans Serif"/>
                <a:cs typeface="Microsoft Sans Serif"/>
              </a:rPr>
              <a:t>played</a:t>
            </a:r>
            <a:r>
              <a:rPr sz="2700" spc="-2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Microsoft Sans Serif"/>
                <a:cs typeface="Microsoft Sans Serif"/>
              </a:rPr>
              <a:t>between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55" dirty="0">
                <a:solidFill>
                  <a:schemeClr val="bg1"/>
                </a:solidFill>
                <a:latin typeface="Microsoft Sans Serif"/>
                <a:cs typeface="Microsoft Sans Serif"/>
              </a:rPr>
              <a:t>two</a:t>
            </a:r>
            <a:r>
              <a:rPr sz="2700" spc="-2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chemeClr val="bg1"/>
                </a:solidFill>
                <a:latin typeface="Microsoft Sans Serif"/>
                <a:cs typeface="Microsoft Sans Serif"/>
              </a:rPr>
              <a:t>teams.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05" dirty="0">
                <a:solidFill>
                  <a:schemeClr val="bg1"/>
                </a:solidFill>
                <a:latin typeface="Microsoft Sans Serif"/>
                <a:cs typeface="Microsoft Sans Serif"/>
              </a:rPr>
              <a:t>It</a:t>
            </a:r>
            <a:endParaRPr sz="2700" dirty="0">
              <a:solidFill>
                <a:schemeClr val="bg1"/>
              </a:solidFill>
              <a:latin typeface="Microsoft Sans Serif"/>
              <a:cs typeface="Microsoft Sans Serif"/>
            </a:endParaRPr>
          </a:p>
          <a:p>
            <a:pPr marL="384175" marR="5080" indent="-372110" algn="r">
              <a:lnSpc>
                <a:spcPts val="3229"/>
              </a:lnSpc>
              <a:spcBef>
                <a:spcPts val="5"/>
              </a:spcBef>
            </a:pPr>
            <a:r>
              <a:rPr sz="2700" spc="40" dirty="0">
                <a:solidFill>
                  <a:schemeClr val="bg1"/>
                </a:solidFill>
                <a:latin typeface="Microsoft Sans Serif"/>
                <a:cs typeface="Microsoft Sans Serif"/>
              </a:rPr>
              <a:t>involves</a:t>
            </a:r>
            <a:r>
              <a:rPr sz="2700" spc="-1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Microsoft Sans Serif"/>
                <a:cs typeface="Microsoft Sans Serif"/>
              </a:rPr>
              <a:t>batting,</a:t>
            </a:r>
            <a:r>
              <a:rPr sz="2700" spc="-2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75" dirty="0">
                <a:solidFill>
                  <a:schemeClr val="bg1"/>
                </a:solidFill>
                <a:latin typeface="Microsoft Sans Serif"/>
                <a:cs typeface="Microsoft Sans Serif"/>
              </a:rPr>
              <a:t>bowling,</a:t>
            </a:r>
            <a:r>
              <a:rPr sz="2700" spc="-1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Microsoft Sans Serif"/>
                <a:cs typeface="Microsoft Sans Serif"/>
              </a:rPr>
              <a:t>and</a:t>
            </a:r>
            <a:r>
              <a:rPr lang="en-US" sz="2700" spc="-1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lang="en-US" sz="2700" spc="90" dirty="0">
                <a:solidFill>
                  <a:schemeClr val="bg1"/>
                </a:solidFill>
                <a:latin typeface="Microsoft Sans Serif"/>
                <a:cs typeface="Microsoft Sans Serif"/>
              </a:rPr>
              <a:t>ﬁelding </a:t>
            </a:r>
            <a:r>
              <a:rPr lang="en-US" sz="2700" spc="-70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Microsoft Sans Serif"/>
                <a:cs typeface="Microsoft Sans Serif"/>
              </a:rPr>
              <a:t>and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dirty="0">
                <a:solidFill>
                  <a:schemeClr val="bg1"/>
                </a:solidFill>
                <a:latin typeface="Microsoft Sans Serif"/>
                <a:cs typeface="Microsoft Sans Serif"/>
              </a:rPr>
              <a:t>is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25" dirty="0">
                <a:solidFill>
                  <a:schemeClr val="bg1"/>
                </a:solidFill>
                <a:latin typeface="Microsoft Sans Serif"/>
                <a:cs typeface="Microsoft Sans Serif"/>
              </a:rPr>
              <a:t>known</a:t>
            </a:r>
            <a:r>
              <a:rPr sz="2700" spc="-2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60" dirty="0">
                <a:solidFill>
                  <a:schemeClr val="bg1"/>
                </a:solidFill>
                <a:latin typeface="Microsoft Sans Serif"/>
                <a:cs typeface="Microsoft Sans Serif"/>
              </a:rPr>
              <a:t>for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70" dirty="0">
                <a:solidFill>
                  <a:schemeClr val="bg1"/>
                </a:solidFill>
                <a:latin typeface="Microsoft Sans Serif"/>
                <a:cs typeface="Microsoft Sans Serif"/>
              </a:rPr>
              <a:t>its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chemeClr val="bg1"/>
                </a:solidFill>
                <a:latin typeface="Microsoft Sans Serif"/>
                <a:cs typeface="Microsoft Sans Serif"/>
              </a:rPr>
              <a:t>strategic</a:t>
            </a:r>
            <a:r>
              <a:rPr sz="2700" spc="-2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35" dirty="0">
                <a:solidFill>
                  <a:schemeClr val="bg1"/>
                </a:solidFill>
                <a:latin typeface="Microsoft Sans Serif"/>
                <a:cs typeface="Microsoft Sans Serif"/>
              </a:rPr>
              <a:t>depth</a:t>
            </a:r>
            <a:endParaRPr sz="2700" dirty="0">
              <a:solidFill>
                <a:schemeClr val="bg1"/>
              </a:solidFill>
              <a:latin typeface="Microsoft Sans Serif"/>
              <a:cs typeface="Microsoft Sans Serif"/>
            </a:endParaRPr>
          </a:p>
          <a:p>
            <a:pPr marL="566420" marR="5080" indent="261620" algn="r">
              <a:lnSpc>
                <a:spcPts val="3229"/>
              </a:lnSpc>
              <a:spcBef>
                <a:spcPts val="65"/>
              </a:spcBef>
            </a:pPr>
            <a:r>
              <a:rPr sz="2700" spc="100" dirty="0">
                <a:solidFill>
                  <a:schemeClr val="bg1"/>
                </a:solidFill>
                <a:latin typeface="Microsoft Sans Serif"/>
                <a:cs typeface="Microsoft Sans Serif"/>
              </a:rPr>
              <a:t>and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90" dirty="0">
                <a:solidFill>
                  <a:schemeClr val="bg1"/>
                </a:solidFill>
                <a:latin typeface="Microsoft Sans Serif"/>
                <a:cs typeface="Microsoft Sans Serif"/>
              </a:rPr>
              <a:t>rich</a:t>
            </a:r>
            <a:r>
              <a:rPr sz="2700" spc="-2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Microsoft Sans Serif"/>
                <a:cs typeface="Microsoft Sans Serif"/>
              </a:rPr>
              <a:t>history.</a:t>
            </a:r>
            <a:r>
              <a:rPr sz="2700" spc="-2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dirty="0">
                <a:solidFill>
                  <a:schemeClr val="bg1"/>
                </a:solidFill>
                <a:latin typeface="Microsoft Sans Serif"/>
                <a:cs typeface="Microsoft Sans Serif"/>
              </a:rPr>
              <a:t>The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Microsoft Sans Serif"/>
                <a:cs typeface="Microsoft Sans Serif"/>
              </a:rPr>
              <a:t>game</a:t>
            </a:r>
            <a:r>
              <a:rPr sz="2700" spc="-2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25" dirty="0">
                <a:solidFill>
                  <a:schemeClr val="bg1"/>
                </a:solidFill>
                <a:latin typeface="Microsoft Sans Serif"/>
                <a:cs typeface="Microsoft Sans Serif"/>
              </a:rPr>
              <a:t>has</a:t>
            </a:r>
            <a:r>
              <a:rPr sz="2700" spc="-2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-5" dirty="0">
                <a:solidFill>
                  <a:schemeClr val="bg1"/>
                </a:solidFill>
                <a:latin typeface="Microsoft Sans Serif"/>
                <a:cs typeface="Microsoft Sans Serif"/>
              </a:rPr>
              <a:t>a </a:t>
            </a:r>
            <a:r>
              <a:rPr sz="2700" spc="-70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chemeClr val="bg1"/>
                </a:solidFill>
                <a:latin typeface="Microsoft Sans Serif"/>
                <a:cs typeface="Microsoft Sans Serif"/>
              </a:rPr>
              <a:t>global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95" dirty="0">
                <a:solidFill>
                  <a:schemeClr val="bg1"/>
                </a:solidFill>
                <a:latin typeface="Microsoft Sans Serif"/>
                <a:cs typeface="Microsoft Sans Serif"/>
              </a:rPr>
              <a:t>following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Microsoft Sans Serif"/>
                <a:cs typeface="Microsoft Sans Serif"/>
              </a:rPr>
              <a:t>and</a:t>
            </a:r>
            <a:r>
              <a:rPr sz="2700" spc="-2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dirty="0">
                <a:solidFill>
                  <a:schemeClr val="bg1"/>
                </a:solidFill>
                <a:latin typeface="Microsoft Sans Serif"/>
                <a:cs typeface="Microsoft Sans Serif"/>
              </a:rPr>
              <a:t>is</a:t>
            </a:r>
            <a:r>
              <a:rPr sz="2700" spc="-3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Microsoft Sans Serif"/>
                <a:cs typeface="Microsoft Sans Serif"/>
              </a:rPr>
              <a:t>particularly </a:t>
            </a:r>
            <a:r>
              <a:rPr sz="2700" spc="-70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70" dirty="0">
                <a:solidFill>
                  <a:schemeClr val="bg1"/>
                </a:solidFill>
                <a:latin typeface="Microsoft Sans Serif"/>
                <a:cs typeface="Microsoft Sans Serif"/>
              </a:rPr>
              <a:t>beloved</a:t>
            </a:r>
            <a:r>
              <a:rPr sz="2700" spc="-2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10" dirty="0">
                <a:solidFill>
                  <a:schemeClr val="bg1"/>
                </a:solidFill>
                <a:latin typeface="Microsoft Sans Serif"/>
                <a:cs typeface="Microsoft Sans Serif"/>
              </a:rPr>
              <a:t>in</a:t>
            </a:r>
            <a:r>
              <a:rPr sz="2700" spc="-2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Microsoft Sans Serif"/>
                <a:cs typeface="Microsoft Sans Serif"/>
              </a:rPr>
              <a:t>countries</a:t>
            </a:r>
            <a:r>
              <a:rPr sz="2700" spc="-2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Microsoft Sans Serif"/>
                <a:cs typeface="Microsoft Sans Serif"/>
              </a:rPr>
              <a:t>like</a:t>
            </a:r>
            <a:r>
              <a:rPr sz="2700" spc="-2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Microsoft Sans Serif"/>
                <a:cs typeface="Microsoft Sans Serif"/>
              </a:rPr>
              <a:t>India,</a:t>
            </a:r>
            <a:endParaRPr sz="2700" dirty="0">
              <a:solidFill>
                <a:schemeClr val="bg1"/>
              </a:solidFill>
              <a:latin typeface="Microsoft Sans Serif"/>
              <a:cs typeface="Microsoft Sans Serif"/>
            </a:endParaRPr>
          </a:p>
          <a:p>
            <a:pPr marR="5080" algn="r">
              <a:lnSpc>
                <a:spcPts val="3110"/>
              </a:lnSpc>
            </a:pPr>
            <a:r>
              <a:rPr sz="2700" spc="15" dirty="0">
                <a:solidFill>
                  <a:schemeClr val="bg1"/>
                </a:solidFill>
                <a:latin typeface="Microsoft Sans Serif"/>
                <a:cs typeface="Microsoft Sans Serif"/>
              </a:rPr>
              <a:t>England,</a:t>
            </a:r>
            <a:r>
              <a:rPr sz="2700" spc="-2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45" dirty="0">
                <a:solidFill>
                  <a:schemeClr val="bg1"/>
                </a:solidFill>
                <a:latin typeface="Microsoft Sans Serif"/>
                <a:cs typeface="Microsoft Sans Serif"/>
              </a:rPr>
              <a:t>Australia,</a:t>
            </a:r>
            <a:r>
              <a:rPr sz="2700" spc="-1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Microsoft Sans Serif"/>
                <a:cs typeface="Microsoft Sans Serif"/>
              </a:rPr>
              <a:t>and</a:t>
            </a:r>
            <a:r>
              <a:rPr sz="2700" spc="-20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60" dirty="0">
                <a:solidFill>
                  <a:schemeClr val="bg1"/>
                </a:solidFill>
                <a:latin typeface="Microsoft Sans Serif"/>
                <a:cs typeface="Microsoft Sans Serif"/>
              </a:rPr>
              <a:t>South</a:t>
            </a:r>
            <a:r>
              <a:rPr sz="2700" spc="-15" dirty="0">
                <a:solidFill>
                  <a:schemeClr val="bg1"/>
                </a:solidFill>
                <a:latin typeface="Microsoft Sans Serif"/>
                <a:cs typeface="Microsoft Sans Serif"/>
              </a:rPr>
              <a:t> </a:t>
            </a:r>
            <a:r>
              <a:rPr sz="2700" spc="30" dirty="0">
                <a:solidFill>
                  <a:schemeClr val="bg1"/>
                </a:solidFill>
                <a:latin typeface="Microsoft Sans Serif"/>
                <a:cs typeface="Microsoft Sans Serif"/>
              </a:rPr>
              <a:t>Africa.</a:t>
            </a:r>
            <a:endParaRPr sz="2700" dirty="0">
              <a:solidFill>
                <a:schemeClr val="bg1"/>
              </a:solidFill>
              <a:latin typeface="Microsoft Sans Serif"/>
              <a:cs typeface="Microsoft Sans Serif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908704" y="3164988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827410" y="2669064"/>
                </a:moveTo>
                <a:lnTo>
                  <a:pt x="0" y="1841655"/>
                </a:lnTo>
                <a:lnTo>
                  <a:pt x="0" y="19850"/>
                </a:lnTo>
                <a:lnTo>
                  <a:pt x="19850" y="0"/>
                </a:lnTo>
                <a:lnTo>
                  <a:pt x="1634969" y="0"/>
                </a:lnTo>
                <a:lnTo>
                  <a:pt x="2565721" y="930751"/>
                </a:lnTo>
                <a:lnTo>
                  <a:pt x="827410" y="266906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4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5750841" y="3922065"/>
                  </a:moveTo>
                  <a:lnTo>
                    <a:pt x="698123" y="3922065"/>
                  </a:lnTo>
                  <a:lnTo>
                    <a:pt x="0" y="3224212"/>
                  </a:lnTo>
                  <a:lnTo>
                    <a:pt x="3225461" y="0"/>
                  </a:lnTo>
                  <a:lnTo>
                    <a:pt x="6448424" y="3224212"/>
                  </a:lnTo>
                  <a:lnTo>
                    <a:pt x="5750841" y="392206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3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5" y="6448424"/>
                  </a:moveTo>
                  <a:lnTo>
                    <a:pt x="0" y="5622928"/>
                  </a:lnTo>
                  <a:lnTo>
                    <a:pt x="0" y="826135"/>
                  </a:lnTo>
                  <a:lnTo>
                    <a:pt x="825815" y="0"/>
                  </a:lnTo>
                  <a:lnTo>
                    <a:pt x="4050028" y="3225462"/>
                  </a:lnTo>
                  <a:lnTo>
                    <a:pt x="825815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5" y="0"/>
              <a:ext cx="6372126" cy="6049464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615449" y="1086642"/>
            <a:ext cx="857440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50" spc="195" dirty="0"/>
              <a:t>Basic</a:t>
            </a:r>
            <a:r>
              <a:rPr sz="6750" spc="210" dirty="0"/>
              <a:t> Rules </a:t>
            </a:r>
            <a:r>
              <a:rPr sz="6750" spc="409" dirty="0"/>
              <a:t>of</a:t>
            </a:r>
            <a:r>
              <a:rPr sz="6750" spc="210" dirty="0"/>
              <a:t> </a:t>
            </a:r>
            <a:r>
              <a:rPr sz="6750" spc="280" dirty="0"/>
              <a:t>Cricket</a:t>
            </a:r>
            <a:endParaRPr sz="6750" dirty="0"/>
          </a:p>
        </p:txBody>
      </p:sp>
      <p:sp>
        <p:nvSpPr>
          <p:cNvPr id="11" name="object 11"/>
          <p:cNvSpPr txBox="1"/>
          <p:nvPr/>
        </p:nvSpPr>
        <p:spPr>
          <a:xfrm>
            <a:off x="8723716" y="3435228"/>
            <a:ext cx="6637655" cy="37230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sz="2700" spc="3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Cricket </a:t>
            </a:r>
            <a:r>
              <a:rPr sz="27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is </a:t>
            </a:r>
            <a:r>
              <a:rPr sz="2700" spc="6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played </a:t>
            </a:r>
            <a:r>
              <a:rPr sz="2700" spc="13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on </a:t>
            </a:r>
            <a:r>
              <a:rPr sz="2700" spc="-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a </a:t>
            </a:r>
            <a:r>
              <a:rPr sz="2700" spc="7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circular </a:t>
            </a:r>
            <a:r>
              <a:rPr sz="2700" spc="114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ﬁeld </a:t>
            </a:r>
            <a:r>
              <a:rPr sz="2700" spc="14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with </a:t>
            </a:r>
            <a:r>
              <a:rPr sz="2700" spc="-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a </a:t>
            </a:r>
            <a:r>
              <a:rPr sz="2700" spc="-70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22-yard </a:t>
            </a:r>
            <a:r>
              <a:rPr sz="2700" spc="10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pitch </a:t>
            </a:r>
            <a:r>
              <a:rPr sz="2700" spc="11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in </a:t>
            </a:r>
            <a:r>
              <a:rPr sz="2700" spc="1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the </a:t>
            </a:r>
            <a:r>
              <a:rPr sz="2700" spc="7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center. </a:t>
            </a:r>
            <a:r>
              <a:rPr sz="2700" spc="-5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Each </a:t>
            </a:r>
            <a:r>
              <a:rPr sz="2700" spc="114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team </a:t>
            </a:r>
            <a:r>
              <a:rPr sz="2700" spc="12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4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takes </a:t>
            </a:r>
            <a:r>
              <a:rPr sz="2700" spc="13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turns </a:t>
            </a:r>
            <a:r>
              <a:rPr sz="2700" spc="16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to </a:t>
            </a:r>
            <a:r>
              <a:rPr sz="2700" spc="12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bat </a:t>
            </a:r>
            <a:r>
              <a:rPr sz="2700" spc="1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and </a:t>
            </a:r>
            <a:r>
              <a:rPr sz="2700" spc="8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bowl, </a:t>
            </a:r>
            <a:r>
              <a:rPr sz="2700" spc="8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aiming </a:t>
            </a:r>
            <a:r>
              <a:rPr sz="2700" spc="16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to </a:t>
            </a:r>
            <a:r>
              <a:rPr sz="2700" spc="17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4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score </a:t>
            </a:r>
            <a:r>
              <a:rPr sz="2700" spc="11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runs </a:t>
            </a:r>
            <a:r>
              <a:rPr sz="2700" spc="1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and </a:t>
            </a:r>
            <a:r>
              <a:rPr sz="2700" spc="4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dismiss </a:t>
            </a:r>
            <a:r>
              <a:rPr sz="2700" spc="1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the </a:t>
            </a:r>
            <a:r>
              <a:rPr sz="2700" spc="8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opposing </a:t>
            </a:r>
            <a:r>
              <a:rPr sz="2700" spc="8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team's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batsmen.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The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game</a:t>
            </a:r>
            <a:r>
              <a:rPr sz="2700" spc="-2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is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divided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3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into </a:t>
            </a:r>
            <a:r>
              <a:rPr sz="2700" spc="-7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innings,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and</a:t>
            </a:r>
            <a:r>
              <a:rPr sz="2700" spc="-3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the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14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team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4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with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the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3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most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1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runs </a:t>
            </a:r>
            <a:r>
              <a:rPr sz="2700" spc="-7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wins.</a:t>
            </a:r>
            <a:r>
              <a:rPr sz="2700" spc="-3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4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Various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formats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4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of</a:t>
            </a:r>
            <a:r>
              <a:rPr sz="2700" spc="-3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the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game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4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exist,</a:t>
            </a:r>
            <a:endParaRPr sz="27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Microsoft Sans Serif"/>
            </a:endParaRPr>
          </a:p>
          <a:p>
            <a:pPr marL="12700">
              <a:lnSpc>
                <a:spcPts val="3220"/>
              </a:lnSpc>
            </a:pPr>
            <a:r>
              <a:rPr sz="2700" spc="7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including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Test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matches,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One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Day</a:t>
            </a:r>
          </a:p>
          <a:p>
            <a:pPr marL="12700">
              <a:lnSpc>
                <a:spcPts val="3229"/>
              </a:lnSpc>
            </a:pPr>
            <a:r>
              <a:rPr sz="2700" spc="9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Internationals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(ODIs),</a:t>
            </a:r>
            <a:r>
              <a:rPr sz="2700" spc="-2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and</a:t>
            </a:r>
            <a:r>
              <a:rPr sz="2700" spc="-2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-3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T20</a:t>
            </a:r>
            <a:r>
              <a:rPr sz="2700" spc="-2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Microsoft Sans Serif"/>
              </a:rPr>
              <a:t>matches.</a:t>
            </a:r>
            <a:endParaRPr sz="27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Microsoft Sans Serif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588499" y="2744753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8" y="0"/>
            <a:ext cx="5647690" cy="5734685"/>
            <a:chOff x="12640788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134" y="2795250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201425" y="2938873"/>
                  </a:moveTo>
                  <a:lnTo>
                    <a:pt x="0" y="1738312"/>
                  </a:lnTo>
                  <a:lnTo>
                    <a:pt x="1739563" y="0"/>
                  </a:lnTo>
                  <a:lnTo>
                    <a:pt x="1914865" y="175176"/>
                  </a:lnTo>
                  <a:lnTo>
                    <a:pt x="1914865" y="2225946"/>
                  </a:lnTo>
                  <a:lnTo>
                    <a:pt x="1201425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1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19" y="2890291"/>
                  </a:moveTo>
                  <a:lnTo>
                    <a:pt x="4936274" y="2257488"/>
                  </a:lnTo>
                  <a:lnTo>
                    <a:pt x="3196717" y="3995801"/>
                  </a:lnTo>
                  <a:lnTo>
                    <a:pt x="3827462" y="4628604"/>
                  </a:lnTo>
                  <a:lnTo>
                    <a:pt x="5567019" y="2890291"/>
                  </a:lnTo>
                  <a:close/>
                </a:path>
                <a:path w="5647690" h="4629150">
                  <a:moveTo>
                    <a:pt x="5647220" y="0"/>
                  </a:moveTo>
                  <a:lnTo>
                    <a:pt x="0" y="0"/>
                  </a:lnTo>
                  <a:lnTo>
                    <a:pt x="3075927" y="3075914"/>
                  </a:lnTo>
                  <a:lnTo>
                    <a:pt x="5647220" y="504634"/>
                  </a:lnTo>
                  <a:lnTo>
                    <a:pt x="5647220" y="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500" y="6674999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5499" y="3612000"/>
                </a:moveTo>
                <a:lnTo>
                  <a:pt x="386688" y="3612000"/>
                </a:lnTo>
                <a:lnTo>
                  <a:pt x="0" y="3225462"/>
                </a:lnTo>
                <a:lnTo>
                  <a:pt x="3224211" y="0"/>
                </a:lnTo>
                <a:lnTo>
                  <a:pt x="3225499" y="1287"/>
                </a:lnTo>
                <a:lnTo>
                  <a:pt x="3225499" y="3612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57" y="815620"/>
            <a:ext cx="6682740" cy="8823325"/>
            <a:chOff x="11605457" y="815620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503" y="815620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194729" y="2622729"/>
                  </a:moveTo>
                  <a:lnTo>
                    <a:pt x="0" y="2430496"/>
                  </a:lnTo>
                  <a:lnTo>
                    <a:pt x="2430496" y="0"/>
                  </a:lnTo>
                  <a:lnTo>
                    <a:pt x="2430496" y="386963"/>
                  </a:lnTo>
                  <a:lnTo>
                    <a:pt x="194729" y="26227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57" y="3266260"/>
              <a:ext cx="6372126" cy="6372127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097549" y="501650"/>
            <a:ext cx="6470650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5550" spc="165" dirty="0"/>
              <a:t>The Data </a:t>
            </a:r>
            <a:endParaRPr sz="5550" dirty="0"/>
          </a:p>
        </p:txBody>
      </p:sp>
      <p:sp>
        <p:nvSpPr>
          <p:cNvPr id="15" name="object 15"/>
          <p:cNvSpPr/>
          <p:nvPr/>
        </p:nvSpPr>
        <p:spPr>
          <a:xfrm>
            <a:off x="2597150" y="1720850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099634-BECA-10CF-B942-28B74B108510}"/>
              </a:ext>
            </a:extLst>
          </p:cNvPr>
          <p:cNvSpPr txBox="1"/>
          <p:nvPr/>
        </p:nvSpPr>
        <p:spPr>
          <a:xfrm>
            <a:off x="781564" y="3310512"/>
            <a:ext cx="9150262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Team: The name of the cricket team, which could be a national team (like India, Australia, etc.) or a domestic team (like Mumbai Indians, Sydney Sixers, etc.).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Player: The name of the individual player who either batted or bowled in the match.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Bat_or_bowl</a:t>
            </a:r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Indicates whether the player batted or bowled in the match. It could have values like 'bat' for batting or 'bowl' for bowling.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bb_bf</a:t>
            </a:r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This could stand for "balls bowled" or "balls faced", depending on whether the player was a bowler or a batsman, respectively. It represents the number of balls faced by a batsman or bowled by a bowler.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Runs: The number of runs scored by the batsman while batting, or conceded by the bowler while bowling.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77" y="0"/>
            <a:ext cx="3476625" cy="1929764"/>
            <a:chOff x="11371777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7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1203062" y="1929681"/>
                  </a:moveTo>
                  <a:lnTo>
                    <a:pt x="0" y="729120"/>
                  </a:lnTo>
                  <a:lnTo>
                    <a:pt x="729121" y="0"/>
                  </a:lnTo>
                  <a:lnTo>
                    <a:pt x="2749607" y="0"/>
                  </a:lnTo>
                  <a:lnTo>
                    <a:pt x="2941374" y="191368"/>
                  </a:lnTo>
                  <a:lnTo>
                    <a:pt x="1203062" y="192968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371777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630294" y="824165"/>
                  </a:moveTo>
                  <a:lnTo>
                    <a:pt x="0" y="191369"/>
                  </a:lnTo>
                  <a:lnTo>
                    <a:pt x="191369" y="0"/>
                  </a:lnTo>
                  <a:lnTo>
                    <a:pt x="1454460" y="0"/>
                  </a:lnTo>
                  <a:lnTo>
                    <a:pt x="630294" y="82416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7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92233" y="1218906"/>
                  </a:moveTo>
                  <a:lnTo>
                    <a:pt x="0" y="1026673"/>
                  </a:lnTo>
                  <a:lnTo>
                    <a:pt x="1025757" y="0"/>
                  </a:lnTo>
                  <a:lnTo>
                    <a:pt x="1412228" y="0"/>
                  </a:lnTo>
                  <a:lnTo>
                    <a:pt x="192233" y="1218906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881776" y="605558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62" y="3476624"/>
                  </a:moveTo>
                  <a:lnTo>
                    <a:pt x="0" y="1738312"/>
                  </a:lnTo>
                  <a:lnTo>
                    <a:pt x="1739562" y="0"/>
                  </a:lnTo>
                  <a:lnTo>
                    <a:pt x="3476624" y="1738312"/>
                  </a:lnTo>
                  <a:lnTo>
                    <a:pt x="1739562" y="34766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010557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9" y="6448424"/>
                  </a:moveTo>
                  <a:lnTo>
                    <a:pt x="0" y="5202151"/>
                  </a:lnTo>
                  <a:lnTo>
                    <a:pt x="0" y="1247239"/>
                  </a:lnTo>
                  <a:lnTo>
                    <a:pt x="1247239" y="0"/>
                  </a:lnTo>
                  <a:lnTo>
                    <a:pt x="4470201" y="3225462"/>
                  </a:lnTo>
                  <a:lnTo>
                    <a:pt x="1247239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28427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3225462" y="5328980"/>
                </a:moveTo>
                <a:lnTo>
                  <a:pt x="0" y="2103518"/>
                </a:lnTo>
                <a:lnTo>
                  <a:pt x="2105150" y="0"/>
                </a:lnTo>
                <a:lnTo>
                  <a:pt x="4344905" y="0"/>
                </a:lnTo>
                <a:lnTo>
                  <a:pt x="5003721" y="658815"/>
                </a:lnTo>
                <a:lnTo>
                  <a:pt x="5003721" y="3549341"/>
                </a:lnTo>
                <a:lnTo>
                  <a:pt x="3225462" y="5328980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66167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2167321" y="2166481"/>
                </a:moveTo>
                <a:lnTo>
                  <a:pt x="0" y="0"/>
                </a:lnTo>
                <a:lnTo>
                  <a:pt x="4334643" y="0"/>
                </a:lnTo>
                <a:lnTo>
                  <a:pt x="2167321" y="21664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169910-97E2-7D9A-3A97-CF3D385B32A0}"/>
              </a:ext>
            </a:extLst>
          </p:cNvPr>
          <p:cNvSpPr txBox="1"/>
          <p:nvPr/>
        </p:nvSpPr>
        <p:spPr>
          <a:xfrm>
            <a:off x="5492750" y="3092450"/>
            <a:ext cx="9150262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Runs_per_ball</a:t>
            </a:r>
            <a:r>
              <a:rPr lang="en-US" sz="2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This could represent the average number of runs scored or conceded per ball, depending on whether the player was batting or bowling.</a:t>
            </a:r>
          </a:p>
          <a:p>
            <a:endParaRPr lang="en-US" sz="2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Opposition: The name of the opposing team in the match.</a:t>
            </a:r>
          </a:p>
          <a:p>
            <a:endParaRPr lang="en-US" sz="2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Ground: The venue or stadium where the match was played.</a:t>
            </a:r>
          </a:p>
          <a:p>
            <a:endParaRPr lang="en-US" sz="2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Start_date</a:t>
            </a:r>
            <a:r>
              <a:rPr lang="en-US" sz="2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The date when the match started.</a:t>
            </a:r>
          </a:p>
          <a:p>
            <a:endParaRPr lang="en-US" sz="2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Overs: The number of overs bowled by the bowler. An over consists of six legal deliveries in cricket.</a:t>
            </a:r>
          </a:p>
          <a:p>
            <a:endParaRPr lang="en-US" sz="2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Mdns</a:t>
            </a:r>
            <a:r>
              <a:rPr lang="en-US" sz="2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The number of maiden overs bowled by the bowler. A maiden over is an over in which no runs are scored by the batting side.</a:t>
            </a:r>
          </a:p>
          <a:p>
            <a:endParaRPr lang="en-US" sz="2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object 2">
            <a:extLst>
              <a:ext uri="{FF2B5EF4-FFF2-40B4-BE49-F238E27FC236}">
                <a16:creationId xmlns:a16="http://schemas.microsoft.com/office/drawing/2014/main" id="{DD6099BC-50E4-309B-7F23-13548DCEC1E8}"/>
              </a:ext>
            </a:extLst>
          </p:cNvPr>
          <p:cNvGrpSpPr/>
          <p:nvPr/>
        </p:nvGrpSpPr>
        <p:grpSpPr>
          <a:xfrm>
            <a:off x="11371777" y="0"/>
            <a:ext cx="3476625" cy="1929764"/>
            <a:chOff x="11371777" y="0"/>
            <a:chExt cx="3476625" cy="1929764"/>
          </a:xfrm>
        </p:grpSpPr>
        <p:sp>
          <p:nvSpPr>
            <p:cNvPr id="5" name="object 3">
              <a:extLst>
                <a:ext uri="{FF2B5EF4-FFF2-40B4-BE49-F238E27FC236}">
                  <a16:creationId xmlns:a16="http://schemas.microsoft.com/office/drawing/2014/main" id="{B9C5289A-367C-BF39-24B4-121D98EB46BF}"/>
                </a:ext>
              </a:extLst>
            </p:cNvPr>
            <p:cNvSpPr/>
            <p:nvPr/>
          </p:nvSpPr>
          <p:spPr>
            <a:xfrm>
              <a:off x="11907027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1203062" y="1929681"/>
                  </a:moveTo>
                  <a:lnTo>
                    <a:pt x="0" y="729120"/>
                  </a:lnTo>
                  <a:lnTo>
                    <a:pt x="729121" y="0"/>
                  </a:lnTo>
                  <a:lnTo>
                    <a:pt x="2749607" y="0"/>
                  </a:lnTo>
                  <a:lnTo>
                    <a:pt x="2941374" y="191368"/>
                  </a:lnTo>
                  <a:lnTo>
                    <a:pt x="1203062" y="192968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87E01DC0-9B54-7E1F-C1C8-CEB9CAD6F4B1}"/>
                </a:ext>
              </a:extLst>
            </p:cNvPr>
            <p:cNvSpPr/>
            <p:nvPr/>
          </p:nvSpPr>
          <p:spPr>
            <a:xfrm>
              <a:off x="11371777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630294" y="824165"/>
                  </a:moveTo>
                  <a:lnTo>
                    <a:pt x="0" y="191369"/>
                  </a:lnTo>
                  <a:lnTo>
                    <a:pt x="191369" y="0"/>
                  </a:lnTo>
                  <a:lnTo>
                    <a:pt x="1454460" y="0"/>
                  </a:lnTo>
                  <a:lnTo>
                    <a:pt x="630294" y="82416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9">
            <a:extLst>
              <a:ext uri="{FF2B5EF4-FFF2-40B4-BE49-F238E27FC236}">
                <a16:creationId xmlns:a16="http://schemas.microsoft.com/office/drawing/2014/main" id="{189AE9D5-CDC8-DB74-23FB-ED6F6CFB7759}"/>
              </a:ext>
            </a:extLst>
          </p:cNvPr>
          <p:cNvSpPr/>
          <p:nvPr/>
        </p:nvSpPr>
        <p:spPr>
          <a:xfrm>
            <a:off x="1328427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3225462" y="5328980"/>
                </a:moveTo>
                <a:lnTo>
                  <a:pt x="0" y="2103518"/>
                </a:lnTo>
                <a:lnTo>
                  <a:pt x="2105150" y="0"/>
                </a:lnTo>
                <a:lnTo>
                  <a:pt x="4344905" y="0"/>
                </a:lnTo>
                <a:lnTo>
                  <a:pt x="5003721" y="658815"/>
                </a:lnTo>
                <a:lnTo>
                  <a:pt x="5003721" y="3549341"/>
                </a:lnTo>
                <a:lnTo>
                  <a:pt x="3225462" y="5328980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B00B3D-ADE9-FDC2-4952-7DA9592C45FC}"/>
              </a:ext>
            </a:extLst>
          </p:cNvPr>
          <p:cNvSpPr txBox="1"/>
          <p:nvPr/>
        </p:nvSpPr>
        <p:spPr>
          <a:xfrm>
            <a:off x="1225550" y="399154"/>
            <a:ext cx="9150262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Wkts: The number of wickets taken by the bowler. A wicket refers to the dismissal of a batsman.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Wicketball_prob</a:t>
            </a:r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This column seems to represent the probability of taking a wicket with each ball bowled by the player.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Econ: The economy rate of the bowler, which is calculated by dividing the total runs conceded by the number of overs bowled and is expressed as runs per over.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Inns: The innings number. For example, '1' for the first innings and '2' for the second innings in a two-innings match.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4s: The number of boundaries (fours) scored by the batsman.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6s: The number of sixes scored by the batsman.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SR: The strike rate of the batsman, which is calculated by dividing the number of runs scored by the number of balls faced and then multiplying by 100.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Not_out</a:t>
            </a:r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 Indicates whether the batsman remained not out until the end of their innings.</a:t>
            </a:r>
          </a:p>
          <a:p>
            <a:endParaRPr lang="en-US" sz="24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Mins: The duration of the innings in minutes.</a:t>
            </a:r>
          </a:p>
        </p:txBody>
      </p:sp>
    </p:spTree>
    <p:extLst>
      <p:ext uri="{BB962C8B-B14F-4D97-AF65-F5344CB8AC3E}">
        <p14:creationId xmlns:p14="http://schemas.microsoft.com/office/powerpoint/2010/main" val="4121863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object 2">
            <a:extLst>
              <a:ext uri="{FF2B5EF4-FFF2-40B4-BE49-F238E27FC236}">
                <a16:creationId xmlns:a16="http://schemas.microsoft.com/office/drawing/2014/main" id="{1CF55A20-0563-C1E1-0734-83C4A317EC5D}"/>
              </a:ext>
            </a:extLst>
          </p:cNvPr>
          <p:cNvGrpSpPr/>
          <p:nvPr/>
        </p:nvGrpSpPr>
        <p:grpSpPr>
          <a:xfrm>
            <a:off x="11371777" y="0"/>
            <a:ext cx="3476625" cy="1929764"/>
            <a:chOff x="11371777" y="0"/>
            <a:chExt cx="3476625" cy="1929764"/>
          </a:xfrm>
        </p:grpSpPr>
        <p:sp>
          <p:nvSpPr>
            <p:cNvPr id="5" name="object 3">
              <a:extLst>
                <a:ext uri="{FF2B5EF4-FFF2-40B4-BE49-F238E27FC236}">
                  <a16:creationId xmlns:a16="http://schemas.microsoft.com/office/drawing/2014/main" id="{8B657970-018A-40A3-6F25-7CCA0CC616DC}"/>
                </a:ext>
              </a:extLst>
            </p:cNvPr>
            <p:cNvSpPr/>
            <p:nvPr/>
          </p:nvSpPr>
          <p:spPr>
            <a:xfrm>
              <a:off x="11907027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1203062" y="1929681"/>
                  </a:moveTo>
                  <a:lnTo>
                    <a:pt x="0" y="729120"/>
                  </a:lnTo>
                  <a:lnTo>
                    <a:pt x="729121" y="0"/>
                  </a:lnTo>
                  <a:lnTo>
                    <a:pt x="2749607" y="0"/>
                  </a:lnTo>
                  <a:lnTo>
                    <a:pt x="2941374" y="191368"/>
                  </a:lnTo>
                  <a:lnTo>
                    <a:pt x="1203062" y="192968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4">
              <a:extLst>
                <a:ext uri="{FF2B5EF4-FFF2-40B4-BE49-F238E27FC236}">
                  <a16:creationId xmlns:a16="http://schemas.microsoft.com/office/drawing/2014/main" id="{150960ED-ACCF-34F4-C204-C37A3972AE35}"/>
                </a:ext>
              </a:extLst>
            </p:cNvPr>
            <p:cNvSpPr/>
            <p:nvPr/>
          </p:nvSpPr>
          <p:spPr>
            <a:xfrm>
              <a:off x="11371777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630294" y="824165"/>
                  </a:moveTo>
                  <a:lnTo>
                    <a:pt x="0" y="191369"/>
                  </a:lnTo>
                  <a:lnTo>
                    <a:pt x="191369" y="0"/>
                  </a:lnTo>
                  <a:lnTo>
                    <a:pt x="1454460" y="0"/>
                  </a:lnTo>
                  <a:lnTo>
                    <a:pt x="630294" y="82416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5">
            <a:extLst>
              <a:ext uri="{FF2B5EF4-FFF2-40B4-BE49-F238E27FC236}">
                <a16:creationId xmlns:a16="http://schemas.microsoft.com/office/drawing/2014/main" id="{8F533346-AE95-49AF-2780-0735217A8CCA}"/>
              </a:ext>
            </a:extLst>
          </p:cNvPr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65AC2DAA-A92A-C489-242B-76E7440D533A}"/>
                </a:ext>
              </a:extLst>
            </p:cNvPr>
            <p:cNvSpPr/>
            <p:nvPr/>
          </p:nvSpPr>
          <p:spPr>
            <a:xfrm>
              <a:off x="5334277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92233" y="1218906"/>
                  </a:moveTo>
                  <a:lnTo>
                    <a:pt x="0" y="1026673"/>
                  </a:lnTo>
                  <a:lnTo>
                    <a:pt x="1025757" y="0"/>
                  </a:lnTo>
                  <a:lnTo>
                    <a:pt x="1412228" y="0"/>
                  </a:lnTo>
                  <a:lnTo>
                    <a:pt x="192233" y="1218906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7">
              <a:extLst>
                <a:ext uri="{FF2B5EF4-FFF2-40B4-BE49-F238E27FC236}">
                  <a16:creationId xmlns:a16="http://schemas.microsoft.com/office/drawing/2014/main" id="{1116EB96-BA21-0BD3-015C-E0B3746BD1BC}"/>
                </a:ext>
              </a:extLst>
            </p:cNvPr>
            <p:cNvSpPr/>
            <p:nvPr/>
          </p:nvSpPr>
          <p:spPr>
            <a:xfrm>
              <a:off x="2881776" y="605558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62" y="3476624"/>
                  </a:moveTo>
                  <a:lnTo>
                    <a:pt x="0" y="1738312"/>
                  </a:lnTo>
                  <a:lnTo>
                    <a:pt x="1739562" y="0"/>
                  </a:lnTo>
                  <a:lnTo>
                    <a:pt x="3476624" y="1738312"/>
                  </a:lnTo>
                  <a:lnTo>
                    <a:pt x="1739562" y="34766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8">
              <a:extLst>
                <a:ext uri="{FF2B5EF4-FFF2-40B4-BE49-F238E27FC236}">
                  <a16:creationId xmlns:a16="http://schemas.microsoft.com/office/drawing/2014/main" id="{C5172468-4D41-A477-5288-15A3372CD288}"/>
                </a:ext>
              </a:extLst>
            </p:cNvPr>
            <p:cNvSpPr/>
            <p:nvPr/>
          </p:nvSpPr>
          <p:spPr>
            <a:xfrm>
              <a:off x="0" y="1010557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9" y="6448424"/>
                  </a:moveTo>
                  <a:lnTo>
                    <a:pt x="0" y="5202151"/>
                  </a:lnTo>
                  <a:lnTo>
                    <a:pt x="0" y="1247239"/>
                  </a:lnTo>
                  <a:lnTo>
                    <a:pt x="1247239" y="0"/>
                  </a:lnTo>
                  <a:lnTo>
                    <a:pt x="4470201" y="3225462"/>
                  </a:lnTo>
                  <a:lnTo>
                    <a:pt x="1247239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9">
            <a:extLst>
              <a:ext uri="{FF2B5EF4-FFF2-40B4-BE49-F238E27FC236}">
                <a16:creationId xmlns:a16="http://schemas.microsoft.com/office/drawing/2014/main" id="{7D05B35D-88E3-1DAE-4D32-06AF2ED36BCF}"/>
              </a:ext>
            </a:extLst>
          </p:cNvPr>
          <p:cNvSpPr/>
          <p:nvPr/>
        </p:nvSpPr>
        <p:spPr>
          <a:xfrm>
            <a:off x="1328427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3225462" y="5328980"/>
                </a:moveTo>
                <a:lnTo>
                  <a:pt x="0" y="2103518"/>
                </a:lnTo>
                <a:lnTo>
                  <a:pt x="2105150" y="0"/>
                </a:lnTo>
                <a:lnTo>
                  <a:pt x="4344905" y="0"/>
                </a:lnTo>
                <a:lnTo>
                  <a:pt x="5003721" y="658815"/>
                </a:lnTo>
                <a:lnTo>
                  <a:pt x="5003721" y="3549341"/>
                </a:lnTo>
                <a:lnTo>
                  <a:pt x="3225462" y="5328980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id="{3EDEDAA0-1874-8525-8CAC-FE936D3CE7DC}"/>
              </a:ext>
            </a:extLst>
          </p:cNvPr>
          <p:cNvSpPr/>
          <p:nvPr/>
        </p:nvSpPr>
        <p:spPr>
          <a:xfrm>
            <a:off x="566167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2167321" y="2166481"/>
                </a:moveTo>
                <a:lnTo>
                  <a:pt x="0" y="0"/>
                </a:lnTo>
                <a:lnTo>
                  <a:pt x="4334643" y="0"/>
                </a:lnTo>
                <a:lnTo>
                  <a:pt x="2167321" y="21664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224121-F9B5-4A2F-3714-E5F195F72CA9}"/>
              </a:ext>
            </a:extLst>
          </p:cNvPr>
          <p:cNvSpPr txBox="1"/>
          <p:nvPr/>
        </p:nvSpPr>
        <p:spPr>
          <a:xfrm>
            <a:off x="5111750" y="4667835"/>
            <a:ext cx="915026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Now lets have a look on the analysis of this data in </a:t>
            </a:r>
            <a:r>
              <a:rPr lang="en-US" sz="4000" dirty="0" err="1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jubyter</a:t>
            </a:r>
            <a:r>
              <a:rPr lang="en-US" sz="40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3275764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4730750" y="1801834"/>
            <a:ext cx="11398284" cy="29059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800" spc="430" dirty="0"/>
              <a:t>T</a:t>
            </a:r>
            <a:r>
              <a:rPr sz="18800" spc="705" dirty="0"/>
              <a:t>h</a:t>
            </a:r>
            <a:r>
              <a:rPr sz="18800" spc="320" dirty="0"/>
              <a:t>a</a:t>
            </a:r>
            <a:r>
              <a:rPr sz="18800" spc="819" dirty="0"/>
              <a:t>n</a:t>
            </a:r>
            <a:r>
              <a:rPr sz="18800" spc="500" dirty="0"/>
              <a:t>k</a:t>
            </a:r>
            <a:r>
              <a:rPr sz="18800" spc="265" dirty="0"/>
              <a:t>s</a:t>
            </a:r>
            <a:r>
              <a:rPr sz="18800" spc="-220" dirty="0"/>
              <a:t>!</a:t>
            </a:r>
            <a:endParaRPr sz="18800" dirty="0"/>
          </a:p>
        </p:txBody>
      </p:sp>
      <p:sp>
        <p:nvSpPr>
          <p:cNvPr id="17" name="object 17"/>
          <p:cNvSpPr/>
          <p:nvPr/>
        </p:nvSpPr>
        <p:spPr>
          <a:xfrm>
            <a:off x="3740149" y="4540250"/>
            <a:ext cx="10337817" cy="162724"/>
          </a:xfrm>
          <a:custGeom>
            <a:avLst/>
            <a:gdLst/>
            <a:ahLst/>
            <a:cxnLst/>
            <a:rect l="l" t="t" r="r" b="b"/>
            <a:pathLst>
              <a:path w="6029325" h="95250">
                <a:moveTo>
                  <a:pt x="6029324" y="95249"/>
                </a:moveTo>
                <a:lnTo>
                  <a:pt x="0" y="95249"/>
                </a:lnTo>
                <a:lnTo>
                  <a:pt x="0" y="0"/>
                </a:lnTo>
                <a:lnTo>
                  <a:pt x="6029324" y="0"/>
                </a:lnTo>
                <a:lnTo>
                  <a:pt x="60293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5">
            <a:extLst>
              <a:ext uri="{FF2B5EF4-FFF2-40B4-BE49-F238E27FC236}">
                <a16:creationId xmlns:a16="http://schemas.microsoft.com/office/drawing/2014/main" id="{F42DA76A-9730-3252-601F-21982D66B320}"/>
              </a:ext>
            </a:extLst>
          </p:cNvPr>
          <p:cNvSpPr txBox="1">
            <a:spLocks/>
          </p:cNvSpPr>
          <p:nvPr/>
        </p:nvSpPr>
        <p:spPr>
          <a:xfrm>
            <a:off x="311150" y="8655050"/>
            <a:ext cx="11398284" cy="136704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850" b="0" i="0">
                <a:solidFill>
                  <a:schemeClr val="bg1"/>
                </a:solidFill>
                <a:latin typeface="Cambria"/>
                <a:ea typeface="+mj-ea"/>
                <a:cs typeface="Cambria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8800" kern="0" dirty="0"/>
              <a:t>Mahmoud Ayman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Words>614</Words>
  <Application>Microsoft Office PowerPoint</Application>
  <PresentationFormat>Custom</PresentationFormat>
  <Paragraphs>51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Aharoni</vt:lpstr>
      <vt:lpstr>Calibri</vt:lpstr>
      <vt:lpstr>Cambria</vt:lpstr>
      <vt:lpstr>Microsoft Sans Serif</vt:lpstr>
      <vt:lpstr>Office Theme</vt:lpstr>
      <vt:lpstr>PowerPoint Presentation</vt:lpstr>
      <vt:lpstr>Introduction to Cricket</vt:lpstr>
      <vt:lpstr>Basic Rules of Cricket</vt:lpstr>
      <vt:lpstr>The Data 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moe</dc:creator>
  <cp:lastModifiedBy>Mahmoud Abusaa</cp:lastModifiedBy>
  <cp:revision>1</cp:revision>
  <dcterms:created xsi:type="dcterms:W3CDTF">2024-04-06T19:07:40Z</dcterms:created>
  <dcterms:modified xsi:type="dcterms:W3CDTF">2024-04-06T19:26:23Z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2024-04-06T00:00:00Z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2024-04-06T00:00:00Z</vt:filetime>
  </property>
</Properties>
</file>